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70" r:id="rId3"/>
    <p:sldId id="288" r:id="rId4"/>
    <p:sldId id="271" r:id="rId5"/>
    <p:sldId id="272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328" r:id="rId14"/>
    <p:sldId id="296" r:id="rId15"/>
    <p:sldId id="297" r:id="rId16"/>
    <p:sldId id="298" r:id="rId17"/>
    <p:sldId id="299" r:id="rId18"/>
    <p:sldId id="300" r:id="rId19"/>
    <p:sldId id="301" r:id="rId20"/>
    <p:sldId id="329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30" r:id="rId29"/>
    <p:sldId id="309" r:id="rId30"/>
    <p:sldId id="310" r:id="rId31"/>
    <p:sldId id="311" r:id="rId32"/>
    <p:sldId id="312" r:id="rId33"/>
    <p:sldId id="313" r:id="rId34"/>
    <p:sldId id="314" r:id="rId35"/>
    <p:sldId id="331" r:id="rId36"/>
    <p:sldId id="315" r:id="rId37"/>
    <p:sldId id="316" r:id="rId38"/>
    <p:sldId id="317" r:id="rId39"/>
    <p:sldId id="318" r:id="rId40"/>
    <p:sldId id="319" r:id="rId41"/>
    <p:sldId id="320" r:id="rId42"/>
    <p:sldId id="332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286" r:id="rId51"/>
  </p:sldIdLst>
  <p:sldSz cx="20104100" cy="11309350"/>
  <p:notesSz cx="20104100" cy="1130935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93"/>
    <a:srgbClr val="681748"/>
    <a:srgbClr val="5E6DB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84" autoAdjust="0"/>
  </p:normalViewPr>
  <p:slideViewPr>
    <p:cSldViewPr>
      <p:cViewPr varScale="1">
        <p:scale>
          <a:sx n="49" d="100"/>
          <a:sy n="49" d="100"/>
        </p:scale>
        <p:origin x="294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B6A1AD7-E78C-467A-ABFA-DC10A22CA4D1}" type="datetimeFigureOut">
              <a:rPr lang="en-US"/>
              <a:pPr>
                <a:defRPr/>
              </a:pPr>
              <a:t>6/11/2021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0625" cy="424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372100"/>
            <a:ext cx="16084550" cy="5089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5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51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730E781-A725-42A9-A8A5-55E94281D05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FEF5D-9353-4FD2-9F3F-8BD268950637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CF0344-CE29-4AF6-916C-769B2BD793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266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DFF5E-6E3E-492A-9F4A-319EA767356B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D7D823-052F-48AB-BE28-4DECE21AF8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878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4364E-9D89-47D9-B484-5AC4B79BC727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7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17276F-6280-414B-B516-FE3293A226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71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0" i="1">
                <a:solidFill>
                  <a:srgbClr val="422C75"/>
                </a:solidFill>
                <a:latin typeface="Playfair Display"/>
                <a:cs typeface="Playfair Display"/>
              </a:defRPr>
            </a:lvl1pPr>
          </a:lstStyle>
          <a:p>
            <a:endParaRPr/>
          </a:p>
        </p:txBody>
      </p:sp>
      <p:sp>
        <p:nvSpPr>
          <p:cNvPr id="3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F3759-D6D8-4500-B32B-34DE4FDA273E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5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D1D7CA-1A42-4E51-86EB-938C6E0803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38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C2A06-DDA1-4A54-8B83-3A3ACE729F84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4" name="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905B6A-67F7-4744-A0E2-7D3A9C7A03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378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k object 16"/>
          <p:cNvSpPr>
            <a:spLocks/>
          </p:cNvSpPr>
          <p:nvPr/>
        </p:nvSpPr>
        <p:spPr bwMode="auto">
          <a:xfrm>
            <a:off x="0" y="11296650"/>
            <a:ext cx="20104100" cy="0"/>
          </a:xfrm>
          <a:custGeom>
            <a:avLst/>
            <a:gdLst>
              <a:gd name="T0" fmla="*/ 0 w 20104100"/>
              <a:gd name="T1" fmla="*/ 20104099 w 2010410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22859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7" name="bk object 17"/>
          <p:cNvSpPr>
            <a:spLocks/>
          </p:cNvSpPr>
          <p:nvPr/>
        </p:nvSpPr>
        <p:spPr bwMode="auto">
          <a:xfrm>
            <a:off x="0" y="11274425"/>
            <a:ext cx="20075525" cy="0"/>
          </a:xfrm>
          <a:custGeom>
            <a:avLst/>
            <a:gdLst>
              <a:gd name="T0" fmla="*/ 0 w 20076160"/>
              <a:gd name="T1" fmla="*/ 20069052 w 2007616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076160">
                <a:moveTo>
                  <a:pt x="0" y="0"/>
                </a:moveTo>
                <a:lnTo>
                  <a:pt x="20076037" y="0"/>
                </a:lnTo>
              </a:path>
            </a:pathLst>
          </a:custGeom>
          <a:noFill/>
          <a:ln w="22859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8" name="bk object 18"/>
          <p:cNvSpPr>
            <a:spLocks/>
          </p:cNvSpPr>
          <p:nvPr/>
        </p:nvSpPr>
        <p:spPr bwMode="auto">
          <a:xfrm>
            <a:off x="28575" y="47625"/>
            <a:ext cx="0" cy="11214100"/>
          </a:xfrm>
          <a:custGeom>
            <a:avLst/>
            <a:gdLst>
              <a:gd name="T0" fmla="*/ 0 h 11215370"/>
              <a:gd name="T1" fmla="*/ 11201407 h 1121537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21537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218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9" name="bk object 19"/>
          <p:cNvSpPr>
            <a:spLocks/>
          </p:cNvSpPr>
          <p:nvPr/>
        </p:nvSpPr>
        <p:spPr bwMode="auto">
          <a:xfrm>
            <a:off x="0" y="23813"/>
            <a:ext cx="20104100" cy="0"/>
          </a:xfrm>
          <a:custGeom>
            <a:avLst/>
            <a:gdLst>
              <a:gd name="T0" fmla="*/ 0 w 20104100"/>
              <a:gd name="T1" fmla="*/ 20104099 w 20104100"/>
              <a:gd name="T2" fmla="*/ 0 60000 65536"/>
              <a:gd name="T3" fmla="*/ 0 60000 65536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0" t="0" r="r" b="b"/>
            <a:pathLst>
              <a:path w="2010410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46990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30" name="bk object 20"/>
          <p:cNvSpPr>
            <a:spLocks/>
          </p:cNvSpPr>
          <p:nvPr/>
        </p:nvSpPr>
        <p:spPr bwMode="auto">
          <a:xfrm>
            <a:off x="20075525" y="11261725"/>
            <a:ext cx="28575" cy="23813"/>
          </a:xfrm>
          <a:custGeom>
            <a:avLst/>
            <a:gdLst>
              <a:gd name="T0" fmla="*/ 0 w 28575"/>
              <a:gd name="T1" fmla="*/ 35836 h 22859"/>
              <a:gd name="T2" fmla="*/ 28061 w 28575"/>
              <a:gd name="T3" fmla="*/ 35836 h 22859"/>
              <a:gd name="T4" fmla="*/ 28061 w 28575"/>
              <a:gd name="T5" fmla="*/ 0 h 22859"/>
              <a:gd name="T6" fmla="*/ 0 w 28575"/>
              <a:gd name="T7" fmla="*/ 0 h 22859"/>
              <a:gd name="T8" fmla="*/ 0 w 28575"/>
              <a:gd name="T9" fmla="*/ 35836 h 228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8575" h="22859">
                <a:moveTo>
                  <a:pt x="0" y="22856"/>
                </a:moveTo>
                <a:lnTo>
                  <a:pt x="28061" y="22856"/>
                </a:lnTo>
                <a:lnTo>
                  <a:pt x="28061" y="0"/>
                </a:lnTo>
                <a:lnTo>
                  <a:pt x="0" y="0"/>
                </a:lnTo>
                <a:lnTo>
                  <a:pt x="0" y="22856"/>
                </a:lnTo>
                <a:close/>
              </a:path>
            </a:pathLst>
          </a:custGeom>
          <a:solidFill>
            <a:srgbClr val="E76A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31" name="bk object 21"/>
          <p:cNvSpPr>
            <a:spLocks/>
          </p:cNvSpPr>
          <p:nvPr/>
        </p:nvSpPr>
        <p:spPr bwMode="auto">
          <a:xfrm>
            <a:off x="20075525" y="47625"/>
            <a:ext cx="0" cy="11214100"/>
          </a:xfrm>
          <a:custGeom>
            <a:avLst/>
            <a:gdLst>
              <a:gd name="T0" fmla="*/ 0 h 11215370"/>
              <a:gd name="T1" fmla="*/ 11201407 h 11215370"/>
              <a:gd name="T2" fmla="*/ 0 60000 65536"/>
              <a:gd name="T3" fmla="*/ 0 60000 65536"/>
            </a:gdLst>
            <a:ahLst/>
            <a:cxnLst>
              <a:cxn ang="T2">
                <a:pos x="0" y="T0"/>
              </a:cxn>
              <a:cxn ang="T3">
                <a:pos x="0" y="T1"/>
              </a:cxn>
            </a:cxnLst>
            <a:rect l="0" t="0" r="r" b="b"/>
            <a:pathLst>
              <a:path h="1121537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176">
            <a:solidFill>
              <a:srgbClr val="E76A8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32" name="Holder 2"/>
          <p:cNvSpPr>
            <a:spLocks noGrp="1"/>
          </p:cNvSpPr>
          <p:nvPr>
            <p:ph type="title"/>
          </p:nvPr>
        </p:nvSpPr>
        <p:spPr bwMode="auto">
          <a:xfrm>
            <a:off x="581025" y="407988"/>
            <a:ext cx="1894205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 smtClean="0"/>
          </a:p>
        </p:txBody>
      </p:sp>
      <p:sp>
        <p:nvSpPr>
          <p:cNvPr id="1033" name="Holder 3"/>
          <p:cNvSpPr>
            <a:spLocks noGrp="1"/>
          </p:cNvSpPr>
          <p:nvPr>
            <p:ph type="body" idx="1"/>
          </p:nvPr>
        </p:nvSpPr>
        <p:spPr bwMode="auto">
          <a:xfrm>
            <a:off x="2746375" y="2613025"/>
            <a:ext cx="14611350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 smtClean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775" y="10517188"/>
            <a:ext cx="6432550" cy="566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4888" y="10517188"/>
            <a:ext cx="4624387" cy="5667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1" hangingPunct="1">
              <a:defRPr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B99560F-17F6-4747-A321-011926C19847}" type="datetimeFigureOut">
              <a:rPr lang="en-US" altLang="en-US"/>
              <a:pPr>
                <a:defRPr/>
              </a:pPr>
              <a:t>6/11/2021</a:t>
            </a:fld>
            <a:endParaRPr lang="en-US" alt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825" y="10517188"/>
            <a:ext cx="4624388" cy="566737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>
                <a:solidFill>
                  <a:srgbClr val="898989"/>
                </a:solidFill>
              </a:defRPr>
            </a:lvl1pPr>
          </a:lstStyle>
          <a:p>
            <a:fld id="{45D4478C-17CB-44D1-9E1D-6E285EC4DA6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01" name="object 9"/>
          <p:cNvSpPr txBox="1">
            <a:spLocks noChangeArrowheads="1"/>
          </p:cNvSpPr>
          <p:nvPr/>
        </p:nvSpPr>
        <p:spPr bwMode="auto">
          <a:xfrm>
            <a:off x="2355850" y="5562264"/>
            <a:ext cx="15316200" cy="574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065" rIns="0" bIns="0">
            <a:spAutoFit/>
          </a:bodyPr>
          <a:lstStyle>
            <a:lvl1pPr marL="127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648335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ts val="100"/>
              </a:spcBef>
            </a:pPr>
            <a:r>
              <a:rPr lang="en-US" altLang="en-US" sz="4900" b="1" dirty="0" smtClean="0">
                <a:solidFill>
                  <a:srgbClr val="005893"/>
                </a:solidFill>
                <a:latin typeface="Playfair Display" charset="0"/>
              </a:rPr>
              <a:t>LINKEDIN DATABASE PROJECT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4400" dirty="0" smtClean="0">
                <a:latin typeface="Playfair Display" charset="0"/>
              </a:rPr>
              <a:t>Submitted </a:t>
            </a:r>
            <a:r>
              <a:rPr lang="en-US" altLang="en-US" sz="4400" dirty="0">
                <a:latin typeface="Playfair Display" charset="0"/>
              </a:rPr>
              <a:t>b</a:t>
            </a:r>
            <a:r>
              <a:rPr lang="en-US" altLang="en-US" sz="4400" dirty="0" smtClean="0">
                <a:latin typeface="Playfair Display" charset="0"/>
              </a:rPr>
              <a:t>y</a:t>
            </a:r>
          </a:p>
          <a:p>
            <a:pPr algn="ctr" eaLnBrk="1" hangingPunct="1">
              <a:spcBef>
                <a:spcPts val="100"/>
              </a:spcBef>
            </a:pPr>
            <a:endParaRPr lang="en-US" altLang="en-US" sz="4400" dirty="0">
              <a:latin typeface="Playfair Display" charset="0"/>
            </a:endParaRP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>
                <a:solidFill>
                  <a:srgbClr val="7030A0"/>
                </a:solidFill>
                <a:latin typeface="Playfair Display" charset="0"/>
              </a:rPr>
              <a:t>Sanjay 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M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err="1">
                <a:solidFill>
                  <a:srgbClr val="7030A0"/>
                </a:solidFill>
                <a:latin typeface="Playfair Display" charset="0"/>
              </a:rPr>
              <a:t>Althaf</a:t>
            </a:r>
            <a:r>
              <a:rPr lang="en-US" altLang="en-US" sz="3600" dirty="0">
                <a:solidFill>
                  <a:srgbClr val="7030A0"/>
                </a:solidFill>
                <a:latin typeface="Playfair Display" charset="0"/>
              </a:rPr>
              <a:t> 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S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err="1" smtClean="0">
                <a:solidFill>
                  <a:srgbClr val="7030A0"/>
                </a:solidFill>
                <a:latin typeface="Playfair Display" charset="0"/>
              </a:rPr>
              <a:t>Rachana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 K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err="1" smtClean="0">
                <a:solidFill>
                  <a:srgbClr val="7030A0"/>
                </a:solidFill>
                <a:latin typeface="Playfair Display" charset="0"/>
              </a:rPr>
              <a:t>Manjunath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 T</a:t>
            </a:r>
          </a:p>
          <a:p>
            <a:pPr algn="ctr" eaLnBrk="1" hangingPunct="1">
              <a:spcBef>
                <a:spcPts val="100"/>
              </a:spcBef>
            </a:pPr>
            <a:r>
              <a:rPr lang="en-US" altLang="en-US" sz="3600" dirty="0" err="1" smtClean="0">
                <a:solidFill>
                  <a:srgbClr val="7030A0"/>
                </a:solidFill>
                <a:latin typeface="Playfair Display" charset="0"/>
              </a:rPr>
              <a:t>Deekshitha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 </a:t>
            </a:r>
            <a:r>
              <a:rPr lang="en-US" altLang="en-US" sz="3600" dirty="0" smtClean="0">
                <a:solidFill>
                  <a:srgbClr val="7030A0"/>
                </a:solidFill>
                <a:latin typeface="Playfair Display" charset="0"/>
              </a:rPr>
              <a:t>A</a:t>
            </a:r>
            <a:endParaRPr lang="en-US" altLang="en-US" sz="3600" dirty="0" smtClean="0">
              <a:solidFill>
                <a:srgbClr val="7030A0"/>
              </a:solidFill>
              <a:latin typeface="Playfair Display" charset="0"/>
            </a:endParaRPr>
          </a:p>
          <a:p>
            <a:pPr algn="ctr" eaLnBrk="1" hangingPunct="1">
              <a:spcBef>
                <a:spcPts val="100"/>
              </a:spcBef>
            </a:pPr>
            <a:endParaRPr lang="en-US" altLang="en-US" sz="4900" dirty="0">
              <a:solidFill>
                <a:srgbClr val="005893"/>
              </a:solidFill>
              <a:latin typeface="Playfair Displa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759" y="2079258"/>
            <a:ext cx="5042382" cy="28896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83183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Connections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74850" y="4952238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728450" y="475153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356037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650" y="2786859"/>
            <a:ext cx="7227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CONNECTIONS</a:t>
            </a: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CONNECTION_ID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CONNECTION_MEM_ID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DATE_CONNECTION_MADE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093543" y="2875794"/>
            <a:ext cx="1005205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'20-MAY-2019 11:44:44:000'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'20-JUL-2016 01:24:24:000'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'10-NOV-2016 10:44:44:000'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'10-JAN-2018 08:38:44:000'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CONNECTIONS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'18-JUN-2014 07:24:04:000'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35605" r="60625" b="41029"/>
          <a:stretch/>
        </p:blipFill>
        <p:spPr>
          <a:xfrm>
            <a:off x="3040063" y="5932474"/>
            <a:ext cx="12544451" cy="43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62242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Posts </a:t>
            </a:r>
            <a:r>
              <a:rPr lang="en-IN" sz="5400" b="1" dirty="0">
                <a:solidFill>
                  <a:schemeClr val="tx1">
                    <a:lumMod val="95000"/>
                  </a:schemeClr>
                </a:solidFill>
              </a:rPr>
              <a:t>t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06648" y="5385580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76050" y="5080392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356037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51850" y="2529567"/>
            <a:ext cx="12414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'GOOD MORNING'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'GREETINGS FOR GOOD MORNING'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'VACCINATION'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'STAY HOME STAY SAFE'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'PLAY BOLD'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'STAY FIT'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POST_DESC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'BREAKFAST'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'SOUTH MESS'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'09-JUN-2014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9450" y="2568716"/>
            <a:ext cx="7772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POSTS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POST_DESC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40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DATE_POSTED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POST_IMAGE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VARBINARY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POST_VIDEO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VARBINARY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40625" b="42212"/>
          <a:stretch/>
        </p:blipFill>
        <p:spPr>
          <a:xfrm>
            <a:off x="908185" y="6540452"/>
            <a:ext cx="17550648" cy="369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96919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err="1" smtClean="0">
                <a:solidFill>
                  <a:schemeClr val="tx1">
                    <a:lumMod val="95000"/>
                  </a:schemeClr>
                </a:solidFill>
              </a:rPr>
              <a:t>Members_Profile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5400" b="1" dirty="0">
                <a:solidFill>
                  <a:schemeClr val="tx1">
                    <a:lumMod val="95000"/>
                  </a:schemeClr>
                </a:solidFill>
              </a:rPr>
              <a:t>t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688497" y="5243000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76050" y="4732684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356037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18350" y="2857646"/>
            <a:ext cx="13182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'18-MAR-2016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'DOT NET&amp; JS'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TELUGU'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'16-JAN-2013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502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'UI &amp; SQL'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'HINDI &amp; KANNADA'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'08-MAR-2016 17:24:24:000'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49" y="2783206"/>
            <a:ext cx="62275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MEMBER_PROFILE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PROFILE_ID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SKILLS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LANGUAGES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DATE_CREATED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DATE_LAST_UPDATED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PROFILE_MEMBER_ID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43125" b="43325"/>
          <a:stretch/>
        </p:blipFill>
        <p:spPr>
          <a:xfrm>
            <a:off x="755650" y="6428736"/>
            <a:ext cx="17958702" cy="37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60850" y="4816475"/>
            <a:ext cx="111999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1 to 6 </a:t>
            </a:r>
            <a:r>
              <a:rPr lang="en-IN" sz="7200" b="1" dirty="0" smtClean="0">
                <a:solidFill>
                  <a:srgbClr val="002060"/>
                </a:solidFill>
              </a:rPr>
              <a:t>by </a:t>
            </a:r>
            <a:r>
              <a:rPr lang="en-IN" sz="7200" b="1" dirty="0" smtClean="0">
                <a:solidFill>
                  <a:srgbClr val="00B050"/>
                </a:solidFill>
              </a:rPr>
              <a:t>SANJAY M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26056" y="6263025"/>
            <a:ext cx="45568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Members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65816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5650" y="1708406"/>
            <a:ext cx="6789038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Queries : 1 to 6 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-Sanjay</a:t>
            </a:r>
          </a:p>
          <a:p>
            <a:endParaRPr lang="en-IN" sz="1100" dirty="0"/>
          </a:p>
        </p:txBody>
      </p:sp>
      <p:sp>
        <p:nvSpPr>
          <p:cNvPr id="2" name="Rectangle 1"/>
          <p:cNvSpPr/>
          <p:nvPr/>
        </p:nvSpPr>
        <p:spPr>
          <a:xfrm>
            <a:off x="752543" y="2933887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1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INNER JOIN.</a:t>
            </a:r>
            <a:endParaRPr lang="en-I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5" r="45900" b="38542"/>
          <a:stretch/>
        </p:blipFill>
        <p:spPr>
          <a:xfrm>
            <a:off x="965065" y="6492875"/>
            <a:ext cx="16383000" cy="4611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5065" y="4601985"/>
            <a:ext cx="18179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8050" y="4074269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8050" y="596965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LEFT OUTER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5154" y="4099302"/>
            <a:ext cx="164560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49414" b="28125"/>
          <a:stretch/>
        </p:blipFill>
        <p:spPr>
          <a:xfrm>
            <a:off x="2647644" y="6264275"/>
            <a:ext cx="13412652" cy="465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3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RIGHT OUTER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1171" b="31250"/>
          <a:stretch/>
        </p:blipFill>
        <p:spPr>
          <a:xfrm>
            <a:off x="2546332" y="6136452"/>
            <a:ext cx="15011436" cy="4861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13117" y="4100551"/>
            <a:ext cx="15555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RIGHT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7057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4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WAQ TO DISPALY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ORGANIZATION_ID,ORGANIZATION_DESCRIPTION,MEMBER_ID,MEMBER_NAME,EMAIL FROM ORGANIZATION &amp; MEMBERS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TABLES USING FULL OUTER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01768" y="4022865"/>
            <a:ext cx="15832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OUTER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4" r="48829" b="29166"/>
          <a:stretch/>
        </p:blipFill>
        <p:spPr>
          <a:xfrm>
            <a:off x="2987574" y="6100483"/>
            <a:ext cx="14173200" cy="48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5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EMPLOYEE DETAILS WHO ARE WORKING FOR ORGANIZATION 100,104 AND 105.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03254" y="4045464"/>
            <a:ext cx="16411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</a:p>
          <a:p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IN(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104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105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3514" b="38542"/>
          <a:stretch/>
        </p:blipFill>
        <p:spPr>
          <a:xfrm>
            <a:off x="2403254" y="6411215"/>
            <a:ext cx="16481282" cy="41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4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ORGANIZATION_ID,ORGANIZATION_NAME,MEMBER_ID,MEMBER_NAME WHO ARE MARRIED.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233" y="357733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5607" y="556625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03254" y="3812663"/>
            <a:ext cx="167509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GENDER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DOB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</a:p>
          <a:p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FF0000"/>
                </a:solidFill>
                <a:latin typeface="Consolas" panose="020B0609020204030204" pitchFamily="49" charset="0"/>
              </a:rPr>
              <a:t>'MARRIED'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1757" b="43750"/>
          <a:stretch/>
        </p:blipFill>
        <p:spPr>
          <a:xfrm>
            <a:off x="1313158" y="6575572"/>
            <a:ext cx="17717495" cy="32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80953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b="1" dirty="0">
                <a:solidFill>
                  <a:schemeClr val="tx1">
                    <a:lumMod val="95000"/>
                  </a:schemeClr>
                </a:solidFill>
              </a:rPr>
              <a:t>What is Database?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755650" y="3522953"/>
            <a:ext cx="11088688" cy="265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database is an organized collection of data, so that it can be easily accessed and managed.</a:t>
            </a:r>
          </a:p>
          <a:p>
            <a:pPr algn="just" defTabSz="914400"/>
            <a:endParaRPr lang="en-US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/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organize data into tables, rows, columns, and index </a:t>
            </a:r>
            <a:r>
              <a:rPr lang="en-US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it, </a:t>
            </a: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it easier to find relevant information.</a:t>
            </a:r>
            <a:endParaRPr lang="en-IN" kern="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91095"/>
              </p:ext>
            </p:extLst>
          </p:nvPr>
        </p:nvGraphicFramePr>
        <p:xfrm>
          <a:off x="98425" y="98425"/>
          <a:ext cx="5381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name="Packager Shell Object" showAsIcon="1" r:id="rId4" imgW="537480" imgH="437760" progId="Package">
                  <p:embed/>
                </p:oleObj>
              </mc:Choice>
              <mc:Fallback>
                <p:oleObj name="Packager Shell Object" showAsIcon="1" r:id="rId4" imgW="53748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53816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048875"/>
              </p:ext>
            </p:extLst>
          </p:nvPr>
        </p:nvGraphicFramePr>
        <p:xfrm>
          <a:off x="98425" y="98425"/>
          <a:ext cx="5381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" name="Packager Shell Object" showAsIcon="1" r:id="rId6" imgW="537480" imgH="437760" progId="Package">
                  <p:embed/>
                </p:oleObj>
              </mc:Choice>
              <mc:Fallback>
                <p:oleObj name="Packager Shell Object" showAsIcon="1" r:id="rId6" imgW="53748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53816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2667" r="9535" b="11778"/>
          <a:stretch/>
        </p:blipFill>
        <p:spPr>
          <a:xfrm>
            <a:off x="10737850" y="6530998"/>
            <a:ext cx="9220200" cy="45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76524" y="4816475"/>
            <a:ext cx="1239076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>
                <a:solidFill>
                  <a:srgbClr val="002060"/>
                </a:solidFill>
              </a:rPr>
              <a:t>7</a:t>
            </a:r>
            <a:r>
              <a:rPr lang="en-IN" sz="7200" b="1" dirty="0" smtClean="0">
                <a:solidFill>
                  <a:srgbClr val="002060"/>
                </a:solidFill>
              </a:rPr>
              <a:t> to 12 </a:t>
            </a:r>
            <a:r>
              <a:rPr lang="en-IN" sz="7200" b="1" dirty="0" smtClean="0">
                <a:solidFill>
                  <a:srgbClr val="002060"/>
                </a:solidFill>
              </a:rPr>
              <a:t>by </a:t>
            </a:r>
            <a:r>
              <a:rPr lang="en-IN" sz="7200" b="1" dirty="0" smtClean="0">
                <a:solidFill>
                  <a:srgbClr val="00B050"/>
                </a:solidFill>
              </a:rPr>
              <a:t>RACHANA K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26056" y="6263025"/>
            <a:ext cx="54695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Organization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21730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7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DISPALY ORGANIZATION_ID,ORGANIZATION_NAME,MEMBER_ID,MEMBER_NAME, GENDER, DOB WHO ARE NOT MARRIED 			 AND GENDER=MALE.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19392" y="3214783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848" y="6125384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41" r="48829" b="34376"/>
          <a:stretch/>
        </p:blipFill>
        <p:spPr>
          <a:xfrm>
            <a:off x="1078565" y="7178675"/>
            <a:ext cx="18186682" cy="29140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79550" y="4034952"/>
            <a:ext cx="17384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GENDER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DOB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GENDER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'MALE'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55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WAQ TO DISPLAY THE DETAILS OF MEMBER USING GROUP BY CLAUSE AND MEMBER_ID’S IN ASCENDING ODER.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96185" y="4124376"/>
            <a:ext cx="13179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4641" b="32291"/>
          <a:stretch/>
        </p:blipFill>
        <p:spPr>
          <a:xfrm>
            <a:off x="3422650" y="6448648"/>
            <a:ext cx="10820265" cy="46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9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TO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FETCH THE COUNT OF MEMBERS WHO ARE WORKING IN EACH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LOCATION USING ORDER BY.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22600" y="3926288"/>
            <a:ext cx="11063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MEM_ADDRESS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2299" b="35416"/>
          <a:stretch/>
        </p:blipFill>
        <p:spPr>
          <a:xfrm>
            <a:off x="2955486" y="6433491"/>
            <a:ext cx="11600027" cy="41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4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9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TO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FETCH THE COUNT OF MEMBERS WHO ARE WORKING IN EACH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LOCATION USING GROUP BY.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22600" y="3926288"/>
            <a:ext cx="11063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MEM_ADDRESS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73716" b="39579"/>
          <a:stretch/>
        </p:blipFill>
        <p:spPr>
          <a:xfrm>
            <a:off x="2968457" y="6433491"/>
            <a:ext cx="10449364" cy="44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0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10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FETCH THE MEMBER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ADDRESS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AND MEMBER NAME WHO ARE WORKING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FOR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SAME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LOCATION IN 						  DESCENDING ORDER.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9223" y="4038186"/>
            <a:ext cx="1310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MEM_ADDRESS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2" r="66398" b="29167"/>
          <a:stretch/>
        </p:blipFill>
        <p:spPr>
          <a:xfrm>
            <a:off x="3194050" y="6184269"/>
            <a:ext cx="11353800" cy="474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11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GROUP_ID,MEMBER_ID, MEMBER_NAME AND GROUP_NAME TO WHICH MEMBER BELONGS TO 			  WHICH GROUP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USING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FILTER CONDITION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19223" y="3898418"/>
            <a:ext cx="11202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GROUPS G 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CREATED_BY_MEMBER_ID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8155" b="39583"/>
          <a:stretch/>
        </p:blipFill>
        <p:spPr>
          <a:xfrm>
            <a:off x="2719223" y="6569075"/>
            <a:ext cx="11734800" cy="41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12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MEMBER_ID, MEMBER_NAME AND MEMBER_ADDRESS WHO ARE BORNED BETWEEN JAN 1999 			  TO DEC 1999 USING BETWEEN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60445" y="4038186"/>
            <a:ext cx="118840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DOB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BETWEEN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'01-JAN-1999'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'30-DEC-1999'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71669" b="44792"/>
          <a:stretch/>
        </p:blipFill>
        <p:spPr>
          <a:xfrm>
            <a:off x="2693418" y="6797675"/>
            <a:ext cx="12159232" cy="35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14883" y="4892675"/>
            <a:ext cx="1311416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13</a:t>
            </a:r>
            <a:r>
              <a:rPr lang="en-IN" sz="7200" b="1" dirty="0" smtClean="0">
                <a:solidFill>
                  <a:srgbClr val="002060"/>
                </a:solidFill>
              </a:rPr>
              <a:t> to 18 </a:t>
            </a:r>
            <a:r>
              <a:rPr lang="en-IN" sz="7200" b="1" dirty="0" smtClean="0">
                <a:solidFill>
                  <a:srgbClr val="002060"/>
                </a:solidFill>
              </a:rPr>
              <a:t>by </a:t>
            </a:r>
            <a:r>
              <a:rPr lang="en-IN" sz="7200" b="1" dirty="0" smtClean="0">
                <a:solidFill>
                  <a:srgbClr val="00B050"/>
                </a:solidFill>
              </a:rPr>
              <a:t>DEEKSHITA A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64527" y="6452748"/>
            <a:ext cx="96820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Groups &amp; </a:t>
            </a:r>
            <a:r>
              <a:rPr lang="en-IN" sz="5400" b="1" dirty="0" err="1" smtClean="0">
                <a:solidFill>
                  <a:schemeClr val="tx1">
                    <a:lumMod val="95000"/>
                  </a:schemeClr>
                </a:solidFill>
              </a:rPr>
              <a:t>members_group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134373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13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OGRANIZATION_ID, OGRANIZATION_DESCRIPTION, MEMBER_ID, MEMBER_NAME WHO’S 				  NAME STARTS WITH LETTER ‘A’ USING LIKE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56610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97599" y="4011444"/>
            <a:ext cx="16210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'A%'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2928" b="43750"/>
          <a:stretch/>
        </p:blipFill>
        <p:spPr>
          <a:xfrm>
            <a:off x="1367305" y="6633545"/>
            <a:ext cx="17359066" cy="323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63925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6600" b="1" dirty="0">
                <a:solidFill>
                  <a:schemeClr val="tx1">
                    <a:lumMod val="95000"/>
                  </a:schemeClr>
                </a:solidFill>
              </a:rPr>
              <a:t>What is </a:t>
            </a:r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LinkedIn?</a:t>
            </a:r>
            <a:endParaRPr lang="en-IN" sz="1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890978" y="3198400"/>
            <a:ext cx="1108868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just" defTabSz="914400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LinkedIn is the world's largest professional network on the internet.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acebook, Instagram.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8425" y="98425"/>
          <a:ext cx="5381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" name="Packager Shell Object" showAsIcon="1" r:id="rId4" imgW="537480" imgH="437760" progId="Package">
                  <p:embed/>
                </p:oleObj>
              </mc:Choice>
              <mc:Fallback>
                <p:oleObj name="Packager Shell Object" showAsIcon="1" r:id="rId4" imgW="537480" imgH="437760" progId="Package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53816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98425" y="98425"/>
          <a:ext cx="5381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" name="Packager Shell Object" showAsIcon="1" r:id="rId6" imgW="537480" imgH="437760" progId="Package">
                  <p:embed/>
                </p:oleObj>
              </mc:Choice>
              <mc:Fallback>
                <p:oleObj name="Packager Shell Object" showAsIcon="1" r:id="rId6" imgW="537480" imgH="437760" progId="Package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53816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037124" y="4825503"/>
            <a:ext cx="56621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b="1" dirty="0" smtClean="0">
                <a:solidFill>
                  <a:schemeClr val="tx1">
                    <a:lumMod val="95000"/>
                  </a:schemeClr>
                </a:solidFill>
              </a:rPr>
              <a:t>Why LinkedIn</a:t>
            </a:r>
            <a:r>
              <a:rPr lang="en-IN" sz="6600" b="1" dirty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en-IN" sz="2800" dirty="0"/>
          </a:p>
        </p:txBody>
      </p:sp>
      <p:sp>
        <p:nvSpPr>
          <p:cNvPr id="8" name="Rectangle 7"/>
          <p:cNvSpPr/>
          <p:nvPr/>
        </p:nvSpPr>
        <p:spPr>
          <a:xfrm>
            <a:off x="636588" y="5930833"/>
            <a:ext cx="131492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defTabSz="9144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use LinkedIn to find the right job or internship, connect and strengthen professional relationships, and learn the skills you need to succeed in your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career.</a:t>
            </a:r>
          </a:p>
          <a:p>
            <a:pPr marL="457200" indent="-457200" algn="just" defTabSz="914400">
              <a:buFont typeface="Wingdings" panose="05000000000000000000" pitchFamily="2" charset="2"/>
              <a:buChar char="q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LinkedIn profile can help you connect with opportunities by showcasing your unique professional story through experience, skills, and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education.</a:t>
            </a:r>
          </a:p>
          <a:p>
            <a:pPr marL="457200" indent="-457200" algn="just" defTabSz="914400">
              <a:buFont typeface="Wingdings" panose="05000000000000000000" pitchFamily="2" charset="2"/>
              <a:buChar char="q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also use LinkedIn to organize offline events, join groups, write articles, post photos and videos, and more.</a:t>
            </a:r>
          </a:p>
          <a:p>
            <a:pPr marL="457200" indent="-457200" algn="just" defTabSz="914400">
              <a:buFont typeface="Wingdings" panose="05000000000000000000" pitchFamily="2" charset="2"/>
              <a:buChar char="q"/>
            </a:pPr>
            <a:endParaRPr lang="en-US" sz="3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123" y="5930833"/>
            <a:ext cx="5181473" cy="518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6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14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ACCESS THE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OGRANIZATION_ID, OGRANIZATION_DESCRIPTION, MEMBER_ID, MEMBER_NAME WHO’S 				  NAME HAVING 5</a:t>
            </a:r>
            <a:r>
              <a:rPr lang="en-US" sz="2400" b="1" baseline="300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TH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LETTER ‘A’ USING LIKE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19223" y="4148507"/>
            <a:ext cx="16165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'____A%'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52928" b="41666"/>
          <a:stretch/>
        </p:blipFill>
        <p:spPr>
          <a:xfrm>
            <a:off x="2497599" y="7026275"/>
            <a:ext cx="1513130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1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15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FETCH GROUP_NAME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MEMBER_NAME,DATE_JOINED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WHO ARE BELONGS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SAME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GROUP.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3806" y="3963842"/>
            <a:ext cx="15316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M1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GROUPS G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</a:p>
          <a:p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M1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CREATED_BY_MEMBER_ID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FF0000"/>
                </a:solidFill>
                <a:latin typeface="Consolas" panose="020B0609020204030204" pitchFamily="49" charset="0"/>
              </a:rPr>
              <a:t>'VSPORTS'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2884" b="42708"/>
          <a:stretch/>
        </p:blipFill>
        <p:spPr>
          <a:xfrm>
            <a:off x="3040063" y="7102475"/>
            <a:ext cx="12877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16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FETCH GROUP_NAME, MEMBER_NAME,DATE_JOINED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WHO ARE BELONGS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VSPORTS AND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			  	  			  AVENGERS GROUP USING IN OPERATOR.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97599" y="4063681"/>
            <a:ext cx="1371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GROUPS G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GROUP_NAME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'VSPORTS'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'AVENGERS'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4641" b="39583"/>
          <a:stretch/>
        </p:blipFill>
        <p:spPr>
          <a:xfrm>
            <a:off x="3194050" y="6873875"/>
            <a:ext cx="11734800" cy="369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17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DISPALY MEMBER_ID, MEMBER_NAME,MARTIAL_STATUS AND CONNECTION_MEM_ID TO SEE HOW MANY 				  CONNECTIONS A MEMBER HAVE, NAMES IN DESCENDING ORDER.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0062" y="4044333"/>
            <a:ext cx="130317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CONNECTION_MEM_ID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CONNECTIONS C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BY 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5" r="55857" b="31250"/>
          <a:stretch/>
        </p:blipFill>
        <p:spPr>
          <a:xfrm>
            <a:off x="3269456" y="6873875"/>
            <a:ext cx="13107194" cy="365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18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DISPLAY CONNECTION_ID, MEMBER_ID AND TO OBSERVE THE DATE OF WHEN CONNECTION HAS MADE.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51784" y="4018393"/>
            <a:ext cx="10653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CONNECTION_ID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DATE_CONNECTION_MADE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CONNECTIONS 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8155" b="37500"/>
          <a:stretch/>
        </p:blipFill>
        <p:spPr>
          <a:xfrm>
            <a:off x="3346449" y="6873875"/>
            <a:ext cx="1006248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6050" y="4816475"/>
            <a:ext cx="118290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19</a:t>
            </a:r>
            <a:r>
              <a:rPr lang="en-IN" sz="7200" b="1" dirty="0" smtClean="0">
                <a:solidFill>
                  <a:srgbClr val="002060"/>
                </a:solidFill>
              </a:rPr>
              <a:t> to 24 </a:t>
            </a:r>
            <a:r>
              <a:rPr lang="en-IN" sz="7200" b="1" dirty="0" smtClean="0">
                <a:solidFill>
                  <a:srgbClr val="002060"/>
                </a:solidFill>
              </a:rPr>
              <a:t>by </a:t>
            </a:r>
            <a:r>
              <a:rPr lang="en-IN" sz="7200" b="1" dirty="0" smtClean="0">
                <a:solidFill>
                  <a:srgbClr val="00B050"/>
                </a:solidFill>
              </a:rPr>
              <a:t>ALTHAF S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26056" y="6263025"/>
            <a:ext cx="3320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Posts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6998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19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FIND HOW MANY POSTS ARE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POSTED IN EACH POST_NAME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USING GROUP BY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AND HAVING CLUASE.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97599" y="4283075"/>
            <a:ext cx="15250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)&gt;=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72254" b="39583"/>
          <a:stretch/>
        </p:blipFill>
        <p:spPr>
          <a:xfrm>
            <a:off x="3575050" y="6950075"/>
            <a:ext cx="9525000" cy="38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20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FIND HOW MANY POSTS ARE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POSTED ON THE PARTICULAR DATE USING GROUP BY CLUASE.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032" y="6045142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97599" y="4323959"/>
            <a:ext cx="122625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4641" b="38541"/>
          <a:stretch/>
        </p:blipFill>
        <p:spPr>
          <a:xfrm>
            <a:off x="3194050" y="6859501"/>
            <a:ext cx="11185052" cy="37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QUERY </a:t>
            </a:r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21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DISPLAY FIRST FIVE RECORDS USING TOP KEYWORD.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5578" y="5829290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7570" b="38541"/>
          <a:stretch/>
        </p:blipFill>
        <p:spPr>
          <a:xfrm>
            <a:off x="3048304" y="6693700"/>
            <a:ext cx="11049000" cy="39906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97599" y="4410518"/>
            <a:ext cx="13395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5 MEMBER_ID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GENDER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7325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12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22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 WRITE A QUERY TO FETCH MAX NO OF POSTS POSTED USING SAME POST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NAME.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35578" y="351496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634047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4768" y="4158886"/>
            <a:ext cx="145200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DATE_POSTED 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DATE_POSTED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'2014-JAN-19 07:24:24.000'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POST_NAME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'GOOD MORNING'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5" r="69326" b="43750"/>
          <a:stretch/>
        </p:blipFill>
        <p:spPr>
          <a:xfrm>
            <a:off x="3346450" y="7331075"/>
            <a:ext cx="9296400" cy="26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54974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0" b="1" i="0" u="none" strike="noStrike" dirty="0" smtClean="0">
                <a:solidFill>
                  <a:schemeClr val="tx1">
                    <a:lumMod val="95000"/>
                  </a:schemeClr>
                </a:solidFill>
                <a:effectLst/>
              </a:rPr>
              <a:t>Introduction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7A2F7-C829-44C8-BE26-D579F31B5DDB}"/>
              </a:ext>
            </a:extLst>
          </p:cNvPr>
          <p:cNvSpPr txBox="1">
            <a:spLocks/>
          </p:cNvSpPr>
          <p:nvPr/>
        </p:nvSpPr>
        <p:spPr bwMode="auto">
          <a:xfrm>
            <a:off x="755650" y="3510913"/>
            <a:ext cx="11088688" cy="581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 Name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 LinkedIn Database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>
              <a:buFont typeface="Wingdings" panose="05000000000000000000" pitchFamily="2" charset="2"/>
              <a:buChar char="Ø"/>
            </a:pPr>
            <a:endParaRPr lang="en-IN" kern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>
              <a:buFont typeface="Wingdings" panose="05000000000000000000" pitchFamily="2" charset="2"/>
              <a:buChar char="Ø"/>
            </a:pPr>
            <a:r>
              <a:rPr lang="en-IN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our database we are having seven Tables as follows,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Members_groups</a:t>
            </a: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Posts Table</a:t>
            </a:r>
          </a:p>
          <a:p>
            <a:pPr marL="971550" lvl="1" indent="-514350" algn="just" defTabSz="914400">
              <a:buFont typeface="+mj-lt"/>
              <a:buAutoNum type="arabicPeriod"/>
            </a:pPr>
            <a:r>
              <a:rPr lang="en-US" sz="3200" kern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Member_Profile</a:t>
            </a:r>
            <a:r>
              <a:rPr lang="en-US" sz="3200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Table.</a:t>
            </a:r>
            <a:endParaRPr lang="en-US" sz="32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650" y="6228868"/>
            <a:ext cx="8468459" cy="485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23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TO FETCH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MEM_NAME, MEM_ADDS, ORG_NAME OF A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MEMBER WHO HAVE POSTED A POST BEFORE 2014.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11897" y="2981661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5850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356850" y="3715103"/>
            <a:ext cx="95250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DATE_POSTED 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POSTS P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</a:p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DATE_POSTED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sz="2000" dirty="0">
                <a:solidFill>
                  <a:srgbClr val="FF0000"/>
                </a:solidFill>
                <a:latin typeface="Consolas" panose="020B0609020204030204" pitchFamily="49" charset="0"/>
              </a:rPr>
              <a:t>'2014-JAN-09 07:24:24.000'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59" r="54685" b="14583"/>
          <a:stretch/>
        </p:blipFill>
        <p:spPr>
          <a:xfrm>
            <a:off x="3040063" y="6146343"/>
            <a:ext cx="10974387" cy="49641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1897" y="3561215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DATE_POSTED 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POSTS P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MEMBERS M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</a:p>
          <a:p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O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9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24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DISPALY POST_NAME, MEMBER_ID OF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MEMBERS WHO HAVE POSTED MORE THAN ONE POST.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290838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5850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71699" y="4018876"/>
            <a:ext cx="127841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NO_OF_POSTS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</a:p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POSTS P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POST_MEMBER_ID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POST_MEMBER_ID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72840" b="47917"/>
          <a:stretch/>
        </p:blipFill>
        <p:spPr>
          <a:xfrm>
            <a:off x="3051547" y="6950075"/>
            <a:ext cx="9906000" cy="27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91245" y="4892675"/>
            <a:ext cx="139613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b="1" dirty="0" smtClean="0">
                <a:solidFill>
                  <a:srgbClr val="7030A0"/>
                </a:solidFill>
              </a:rPr>
              <a:t>Queries :</a:t>
            </a:r>
            <a:r>
              <a:rPr lang="en-IN" sz="7200" b="1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IN" sz="7200" b="1" dirty="0" smtClean="0">
                <a:solidFill>
                  <a:srgbClr val="002060"/>
                </a:solidFill>
              </a:rPr>
              <a:t>25 to 31 </a:t>
            </a:r>
            <a:r>
              <a:rPr lang="en-IN" sz="7200" b="1" dirty="0" smtClean="0">
                <a:solidFill>
                  <a:srgbClr val="002060"/>
                </a:solidFill>
              </a:rPr>
              <a:t>by </a:t>
            </a:r>
            <a:r>
              <a:rPr lang="en-IN" sz="7200" b="1" dirty="0" smtClean="0">
                <a:solidFill>
                  <a:srgbClr val="00B050"/>
                </a:solidFill>
              </a:rPr>
              <a:t>MANJUNATH T</a:t>
            </a:r>
          </a:p>
          <a:p>
            <a:endParaRPr lang="en-IN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50" y="8073282"/>
            <a:ext cx="3394485" cy="3216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94250" y="6339225"/>
            <a:ext cx="110998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Connections &amp; </a:t>
            </a:r>
            <a:r>
              <a:rPr lang="en-IN" sz="5400" b="1" dirty="0" err="1" smtClean="0">
                <a:solidFill>
                  <a:schemeClr val="tx1">
                    <a:lumMod val="95000"/>
                  </a:schemeClr>
                </a:solidFill>
              </a:rPr>
              <a:t>members_profile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 table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33457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25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TO SELECT ALL MEMBERS WHO ARE FROM SAME PLACE USING SELF JOIN.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290838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992" y="5850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6183" y="4055456"/>
            <a:ext cx="13484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MEMBER1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  MEMBER2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 B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MEM_ADDRESS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58" r="72255" b="34636"/>
          <a:stretch/>
        </p:blipFill>
        <p:spPr>
          <a:xfrm>
            <a:off x="3725964" y="6373147"/>
            <a:ext cx="8763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26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WRITE A QUERY TO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DISPLAY WHO HAVE PROFILES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IN LINKEDIN HAVING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JAVA-SQL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AND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UI-SQL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SKILLS.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290838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1991" y="63117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01182" y="4019706"/>
            <a:ext cx="144446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SKILLS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DATE_CREATED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MEMBER_PROFILE P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PROFILE_MEMBER_ID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SKILLS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IN(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'UI &amp; SQL'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65227" b="45833"/>
          <a:stretch/>
        </p:blipFill>
        <p:spPr>
          <a:xfrm>
            <a:off x="2982913" y="7102475"/>
            <a:ext cx="12065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27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TO RETRIEVE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DETAILS OF A PERSON WHO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KNOWS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ENGLISH AND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KANNADA LANGUAGES.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641991" y="3493014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1991" y="6311749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73300" y="4248330"/>
            <a:ext cx="134842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SKILLS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LANGUAGES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DATE_LAST_UPDATED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MEMBER_PROFILE P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PROFILE_MEMBER_ID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LANGUAGES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54685" b="47917"/>
          <a:stretch/>
        </p:blipFill>
        <p:spPr>
          <a:xfrm>
            <a:off x="2281541" y="7407275"/>
            <a:ext cx="1542024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5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28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PROFILE_ID, MEMBER_NAME, EMAIL AND WHEN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PROFILE LAST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UPDATED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DATE AND TIME.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0575" y="611187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57028" b="41667"/>
          <a:stretch/>
        </p:blipFill>
        <p:spPr>
          <a:xfrm>
            <a:off x="2813050" y="7077575"/>
            <a:ext cx="13182600" cy="34135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0088" y="4332994"/>
            <a:ext cx="128019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 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PROFILE_ID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EMAIL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IN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DATE_LAST_UPDATED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P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 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PROFILE_MEMBER_ID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3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29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WHO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JOINED ON SAME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DATE TO THE GROUP USING DISTINCT KEYWORD.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0575" y="611187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07802" y="4262399"/>
            <a:ext cx="12854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DATE1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MEMBERS_GROUPS B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!=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74597" b="41667"/>
          <a:stretch/>
        </p:blipFill>
        <p:spPr>
          <a:xfrm>
            <a:off x="3422650" y="6633136"/>
            <a:ext cx="8915400" cy="390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6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30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MEMBER DETAILS WHO ARE WORKING FOR MINDTREE.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0400" y="675226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99766" y="4347285"/>
            <a:ext cx="12798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ORGANIZATION_ADRS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IN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MEMBER_NAME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MEMBERS M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 O </a:t>
            </a:r>
            <a:r>
              <a:rPr lang="en-US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M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O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ORGANIZATION_NAME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'MINDTREE'</a:t>
            </a:r>
            <a:r>
              <a:rPr lang="en-US" sz="24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6" r="65813" b="44792"/>
          <a:stretch/>
        </p:blipFill>
        <p:spPr>
          <a:xfrm>
            <a:off x="3422650" y="7559675"/>
            <a:ext cx="11586335" cy="25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08806" y="2157749"/>
            <a:ext cx="19495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QUERY 31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 WRITE A QUERY </a:t>
            </a:r>
            <a:r>
              <a:rPr lang="en-US" sz="2400" b="1" dirty="0">
                <a:solidFill>
                  <a:srgbClr val="008000"/>
                </a:solidFill>
                <a:latin typeface="Consolas" panose="020B0609020204030204" pitchFamily="49" charset="0"/>
              </a:rPr>
              <a:t>TO DISPLAY </a:t>
            </a:r>
            <a:r>
              <a:rPr lang="en-US" sz="24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GROUP DETAILS WHERE GROUP_DESCRIPTION HAVING TWO CONSECUTIVE E’S.</a:t>
            </a:r>
            <a:endParaRPr lang="en-IN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39161" y="3526350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QUERY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6254" y="5797025"/>
            <a:ext cx="1959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Consolas" panose="020B0609020204030204" pitchFamily="49" charset="0"/>
              </a:rPr>
              <a:t>OUTPUT :-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5850" y="4366869"/>
            <a:ext cx="12425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GROUPS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GROUP_DESCRIPTION 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'%EE%'</a:t>
            </a:r>
            <a:r>
              <a:rPr lang="en-US" sz="28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2" r="45900" b="48958"/>
          <a:stretch/>
        </p:blipFill>
        <p:spPr>
          <a:xfrm>
            <a:off x="1363419" y="6962800"/>
            <a:ext cx="1701085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3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08050" y="1793326"/>
            <a:ext cx="8430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Class diagram of LinkedIn DB</a:t>
            </a:r>
            <a:endParaRPr lang="en-IN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3" b="21702"/>
          <a:stretch/>
        </p:blipFill>
        <p:spPr>
          <a:xfrm>
            <a:off x="908050" y="2773989"/>
            <a:ext cx="17503977" cy="850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755787" y="19208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8" b="21539"/>
          <a:stretch/>
        </p:blipFill>
        <p:spPr>
          <a:xfrm>
            <a:off x="2355850" y="2530475"/>
            <a:ext cx="15327586" cy="800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0" y="34829"/>
            <a:ext cx="2829659" cy="16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850659"/>
            <a:ext cx="84305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Organization table Overview</a:t>
            </a:r>
            <a:endParaRPr lang="en-IN" sz="1100" dirty="0"/>
          </a:p>
        </p:txBody>
      </p:sp>
      <p:sp>
        <p:nvSpPr>
          <p:cNvPr id="5" name="Rectangle 4"/>
          <p:cNvSpPr/>
          <p:nvPr/>
        </p:nvSpPr>
        <p:spPr>
          <a:xfrm>
            <a:off x="908050" y="3237583"/>
            <a:ext cx="5334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ORGANIZATION</a:t>
            </a: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ORGANIZATION_DESCRIPTION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ORGANIZATION_ADRS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7689850" y="3090756"/>
            <a:ext cx="11049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'VIRTUSA'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'IT CONSULTING'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'HYDERBAD'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'TCS'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'PRODUCT SERVICES'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'PUNE'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'GOOGLE'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'INFORMATION'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'CHENNAI'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'MINDTREE'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'SOFTWARE SOLUTIONS'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'DELHI'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'DEOLITE'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'BUSINESS SOLUTIONS'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106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'DEOLITE'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'BUSINESS SOLUTIONS'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4248" y="5322944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14050" y="4999780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404850" y="8702675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58125" b="39987"/>
          <a:stretch/>
        </p:blipFill>
        <p:spPr>
          <a:xfrm>
            <a:off x="908050" y="6300311"/>
            <a:ext cx="12341388" cy="40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2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1436" y="1708406"/>
            <a:ext cx="74610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Members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593850" y="6166601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71250" y="564338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480982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2226" y="2706760"/>
            <a:ext cx="61770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MEMBERS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MEMBER_NAME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EMAIL_PASSWORD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GENDER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MEM_ADDRESS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DOB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MARTIAL_STATUS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ORGANIZATION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ORGANIZATION_ID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6938962" y="2983034"/>
            <a:ext cx="12496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'MANJUNATH'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'MANJUNATH@GMAIL.COM'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'MANJA'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'27-DEC-1997'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'03-MAY-2021'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'ALTHAF'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'ALTHAF@GMAIL.COM'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'ALTHAF'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'BANGALORE'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'06-NOV-1997'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'05-MAY-2019'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'RACHANA'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'RACHANA@GMAIL.COM'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'RACHANA'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'FEMALE'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'MANGALORE'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'15-DEC-1998'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'20-NOV-2020'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'DEEKSHITHA'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'DEEKSHITHA@GMAIL.COM'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'DEEKSHITHA'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'FEMALE'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'KADAPA'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'21-JUL-1999'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'03-APR-2018'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'SINGLE'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105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31250" b="36649"/>
          <a:stretch/>
        </p:blipFill>
        <p:spPr>
          <a:xfrm>
            <a:off x="1587500" y="6702097"/>
            <a:ext cx="1676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67779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Groups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74850" y="5291357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71250" y="564338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90534" y="10219786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8050" y="2983033"/>
            <a:ext cx="6096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000000"/>
                </a:solidFill>
                <a:latin typeface="Consolas" panose="020B0609020204030204" pitchFamily="49" charset="0"/>
              </a:rPr>
              <a:t>GROUPS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GROUP_ID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GROUP_NAME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GROUP_DESCRIPTION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VARCHAR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GROUP_CREATED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GROUP_LAST_UPDATED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CREATED_BY_MEMBER_ID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70850" y="2781059"/>
            <a:ext cx="117801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'18-MAR-2016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'DOT NET&amp; JS'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TELUGU'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'16-JAN-2013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502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'UI &amp; SQL'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'HINDI &amp; KANNADA'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'08-MAR-2016 17:24:24:000'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'JAVA &amp; SQL'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'ENGLISH &amp; KANNADA'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'09-JAN-2014 07:24:24:000'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'08-MAR-2016 03:24:24:000'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MEMBER_PROFILE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504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'PYTHON &amp; MONGODB'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'TELUGU &amp; KANNADA'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'19-JAN-2014 07:24:24:000'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FF0000"/>
                </a:solidFill>
                <a:latin typeface="Consolas" panose="020B0609020204030204" pitchFamily="49" charset="0"/>
              </a:rPr>
              <a:t>'08-MAR-2016 03:24:24:000'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42500" b="44437"/>
          <a:stretch/>
        </p:blipFill>
        <p:spPr>
          <a:xfrm>
            <a:off x="908050" y="6745189"/>
            <a:ext cx="16486389" cy="32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object 4"/>
          <p:cNvSpPr>
            <a:spLocks/>
          </p:cNvSpPr>
          <p:nvPr/>
        </p:nvSpPr>
        <p:spPr bwMode="auto">
          <a:xfrm>
            <a:off x="908050" y="1692275"/>
            <a:ext cx="18527712" cy="0"/>
          </a:xfrm>
          <a:custGeom>
            <a:avLst/>
            <a:gdLst>
              <a:gd name="T0" fmla="*/ 0 w 18527395"/>
              <a:gd name="T1" fmla="*/ 18531623 w 18527395"/>
              <a:gd name="T2" fmla="*/ 0 60000 65536"/>
              <a:gd name="T3" fmla="*/ 0 60000 65536"/>
              <a:gd name="T4" fmla="*/ 0 w 18527395"/>
              <a:gd name="T5" fmla="*/ 18527395 w 18527395"/>
            </a:gdLst>
            <a:ahLst/>
            <a:cxnLst>
              <a:cxn ang="T2">
                <a:pos x="T0" y="0"/>
              </a:cxn>
              <a:cxn ang="T3">
                <a:pos x="T1" y="0"/>
              </a:cxn>
            </a:cxnLst>
            <a:rect l="T4" t="0" r="T5" b="0"/>
            <a:pathLst>
              <a:path w="18527395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6">
            <a:solidFill>
              <a:srgbClr val="5E6DB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/>
          <p:cNvSpPr>
            <a:spLocks/>
          </p:cNvSpPr>
          <p:nvPr/>
        </p:nvSpPr>
        <p:spPr bwMode="auto">
          <a:xfrm>
            <a:off x="2982913" y="712788"/>
            <a:ext cx="57150" cy="57150"/>
          </a:xfrm>
          <a:custGeom>
            <a:avLst/>
            <a:gdLst>
              <a:gd name="T0" fmla="*/ 33288 w 56514"/>
              <a:gd name="T1" fmla="*/ 0 h 56515"/>
              <a:gd name="T2" fmla="*/ 20345 w 56514"/>
              <a:gd name="T3" fmla="*/ 2610 h 56515"/>
              <a:gd name="T4" fmla="*/ 9761 w 56514"/>
              <a:gd name="T5" fmla="*/ 9729 h 56515"/>
              <a:gd name="T6" fmla="*/ 2620 w 56514"/>
              <a:gd name="T7" fmla="*/ 20287 h 56515"/>
              <a:gd name="T8" fmla="*/ 0 w 56514"/>
              <a:gd name="T9" fmla="*/ 33219 h 56515"/>
              <a:gd name="T10" fmla="*/ 2620 w 56514"/>
              <a:gd name="T11" fmla="*/ 46162 h 56515"/>
              <a:gd name="T12" fmla="*/ 9761 w 56514"/>
              <a:gd name="T13" fmla="*/ 56741 h 56515"/>
              <a:gd name="T14" fmla="*/ 20345 w 56514"/>
              <a:gd name="T15" fmla="*/ 63881 h 56515"/>
              <a:gd name="T16" fmla="*/ 33288 w 56514"/>
              <a:gd name="T17" fmla="*/ 66502 h 56515"/>
              <a:gd name="T18" fmla="*/ 46213 w 56514"/>
              <a:gd name="T19" fmla="*/ 63881 h 56515"/>
              <a:gd name="T20" fmla="*/ 49444 w 56514"/>
              <a:gd name="T21" fmla="*/ 61696 h 56515"/>
              <a:gd name="T22" fmla="*/ 33288 w 56514"/>
              <a:gd name="T23" fmla="*/ 61696 h 56515"/>
              <a:gd name="T24" fmla="*/ 22193 w 56514"/>
              <a:gd name="T25" fmla="*/ 59455 h 56515"/>
              <a:gd name="T26" fmla="*/ 13139 w 56514"/>
              <a:gd name="T27" fmla="*/ 53345 h 56515"/>
              <a:gd name="T28" fmla="*/ 7040 w 56514"/>
              <a:gd name="T29" fmla="*/ 44291 h 56515"/>
              <a:gd name="T30" fmla="*/ 4804 w 56514"/>
              <a:gd name="T31" fmla="*/ 33219 h 56515"/>
              <a:gd name="T32" fmla="*/ 7040 w 56514"/>
              <a:gd name="T33" fmla="*/ 22138 h 56515"/>
              <a:gd name="T34" fmla="*/ 13139 w 56514"/>
              <a:gd name="T35" fmla="*/ 13068 h 56515"/>
              <a:gd name="T36" fmla="*/ 22193 w 56514"/>
              <a:gd name="T37" fmla="*/ 6941 h 56515"/>
              <a:gd name="T38" fmla="*/ 33288 w 56514"/>
              <a:gd name="T39" fmla="*/ 4693 h 56515"/>
              <a:gd name="T40" fmla="*/ 49305 w 56514"/>
              <a:gd name="T41" fmla="*/ 4693 h 56515"/>
              <a:gd name="T42" fmla="*/ 46213 w 56514"/>
              <a:gd name="T43" fmla="*/ 2610 h 56515"/>
              <a:gd name="T44" fmla="*/ 33288 w 56514"/>
              <a:gd name="T45" fmla="*/ 0 h 56515"/>
              <a:gd name="T46" fmla="*/ 49305 w 56514"/>
              <a:gd name="T47" fmla="*/ 4693 h 56515"/>
              <a:gd name="T48" fmla="*/ 33288 w 56514"/>
              <a:gd name="T49" fmla="*/ 4693 h 56515"/>
              <a:gd name="T50" fmla="*/ 44387 w 56514"/>
              <a:gd name="T51" fmla="*/ 6941 h 56515"/>
              <a:gd name="T52" fmla="*/ 53440 w 56514"/>
              <a:gd name="T53" fmla="*/ 13068 h 56515"/>
              <a:gd name="T54" fmla="*/ 59540 w 56514"/>
              <a:gd name="T55" fmla="*/ 22138 h 56515"/>
              <a:gd name="T56" fmla="*/ 61775 w 56514"/>
              <a:gd name="T57" fmla="*/ 33219 h 56515"/>
              <a:gd name="T58" fmla="*/ 59540 w 56514"/>
              <a:gd name="T59" fmla="*/ 44291 h 56515"/>
              <a:gd name="T60" fmla="*/ 53440 w 56514"/>
              <a:gd name="T61" fmla="*/ 53345 h 56515"/>
              <a:gd name="T62" fmla="*/ 44387 w 56514"/>
              <a:gd name="T63" fmla="*/ 59455 h 56515"/>
              <a:gd name="T64" fmla="*/ 33288 w 56514"/>
              <a:gd name="T65" fmla="*/ 61696 h 56515"/>
              <a:gd name="T66" fmla="*/ 49444 w 56514"/>
              <a:gd name="T67" fmla="*/ 61696 h 56515"/>
              <a:gd name="T68" fmla="*/ 56778 w 56514"/>
              <a:gd name="T69" fmla="*/ 56741 h 56515"/>
              <a:gd name="T70" fmla="*/ 63913 w 56514"/>
              <a:gd name="T71" fmla="*/ 46162 h 56515"/>
              <a:gd name="T72" fmla="*/ 66529 w 56514"/>
              <a:gd name="T73" fmla="*/ 33219 h 56515"/>
              <a:gd name="T74" fmla="*/ 63913 w 56514"/>
              <a:gd name="T75" fmla="*/ 20287 h 56515"/>
              <a:gd name="T76" fmla="*/ 56778 w 56514"/>
              <a:gd name="T77" fmla="*/ 9729 h 56515"/>
              <a:gd name="T78" fmla="*/ 49305 w 56514"/>
              <a:gd name="T79" fmla="*/ 4693 h 5651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56514"/>
              <a:gd name="T121" fmla="*/ 0 h 56515"/>
              <a:gd name="T122" fmla="*/ 56514 w 56514"/>
              <a:gd name="T123" fmla="*/ 56515 h 56515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/>
          <p:cNvSpPr>
            <a:spLocks/>
          </p:cNvSpPr>
          <p:nvPr/>
        </p:nvSpPr>
        <p:spPr bwMode="auto">
          <a:xfrm>
            <a:off x="2998788" y="725488"/>
            <a:ext cx="25400" cy="31750"/>
          </a:xfrm>
          <a:custGeom>
            <a:avLst/>
            <a:gdLst>
              <a:gd name="T0" fmla="*/ 11999 w 25400"/>
              <a:gd name="T1" fmla="*/ 0 h 31750"/>
              <a:gd name="T2" fmla="*/ 0 w 25400"/>
              <a:gd name="T3" fmla="*/ 0 h 31750"/>
              <a:gd name="T4" fmla="*/ 0 w 25400"/>
              <a:gd name="T5" fmla="*/ 31423 h 31750"/>
              <a:gd name="T6" fmla="*/ 5675 w 25400"/>
              <a:gd name="T7" fmla="*/ 31423 h 31750"/>
              <a:gd name="T8" fmla="*/ 5675 w 25400"/>
              <a:gd name="T9" fmla="*/ 18292 h 31750"/>
              <a:gd name="T10" fmla="*/ 16472 w 25400"/>
              <a:gd name="T11" fmla="*/ 18292 h 31750"/>
              <a:gd name="T12" fmla="*/ 15633 w 25400"/>
              <a:gd name="T13" fmla="*/ 17570 h 31750"/>
              <a:gd name="T14" fmla="*/ 21266 w 25400"/>
              <a:gd name="T15" fmla="*/ 14669 h 31750"/>
              <a:gd name="T16" fmla="*/ 21701 w 25400"/>
              <a:gd name="T17" fmla="*/ 13277 h 31750"/>
              <a:gd name="T18" fmla="*/ 5675 w 25400"/>
              <a:gd name="T19" fmla="*/ 13277 h 31750"/>
              <a:gd name="T20" fmla="*/ 5675 w 25400"/>
              <a:gd name="T21" fmla="*/ 5329 h 31750"/>
              <a:gd name="T22" fmla="*/ 22239 w 25400"/>
              <a:gd name="T23" fmla="*/ 5329 h 31750"/>
              <a:gd name="T24" fmla="*/ 21884 w 25400"/>
              <a:gd name="T25" fmla="*/ 3863 h 31750"/>
              <a:gd name="T26" fmla="*/ 18564 w 25400"/>
              <a:gd name="T27" fmla="*/ 848 h 31750"/>
              <a:gd name="T28" fmla="*/ 11999 w 25400"/>
              <a:gd name="T29" fmla="*/ 0 h 31750"/>
              <a:gd name="T30" fmla="*/ 16472 w 25400"/>
              <a:gd name="T31" fmla="*/ 18292 h 31750"/>
              <a:gd name="T32" fmla="*/ 6837 w 25400"/>
              <a:gd name="T33" fmla="*/ 18292 h 31750"/>
              <a:gd name="T34" fmla="*/ 9727 w 25400"/>
              <a:gd name="T35" fmla="*/ 18680 h 31750"/>
              <a:gd name="T36" fmla="*/ 11465 w 25400"/>
              <a:gd name="T37" fmla="*/ 19999 h 31750"/>
              <a:gd name="T38" fmla="*/ 14470 w 25400"/>
              <a:gd name="T39" fmla="*/ 24596 h 31750"/>
              <a:gd name="T40" fmla="*/ 18564 w 25400"/>
              <a:gd name="T41" fmla="*/ 31423 h 31750"/>
              <a:gd name="T42" fmla="*/ 25402 w 25400"/>
              <a:gd name="T43" fmla="*/ 31423 h 31750"/>
              <a:gd name="T44" fmla="*/ 21967 w 25400"/>
              <a:gd name="T45" fmla="*/ 25318 h 31750"/>
              <a:gd name="T46" fmla="*/ 18721 w 25400"/>
              <a:gd name="T47" fmla="*/ 20229 h 31750"/>
              <a:gd name="T48" fmla="*/ 16472 w 25400"/>
              <a:gd name="T49" fmla="*/ 18292 h 31750"/>
              <a:gd name="T50" fmla="*/ 22239 w 25400"/>
              <a:gd name="T51" fmla="*/ 5329 h 31750"/>
              <a:gd name="T52" fmla="*/ 10156 w 25400"/>
              <a:gd name="T53" fmla="*/ 5329 h 31750"/>
              <a:gd name="T54" fmla="*/ 14324 w 25400"/>
              <a:gd name="T55" fmla="*/ 5444 h 31750"/>
              <a:gd name="T56" fmla="*/ 16449 w 25400"/>
              <a:gd name="T57" fmla="*/ 6638 h 31750"/>
              <a:gd name="T58" fmla="*/ 17224 w 25400"/>
              <a:gd name="T59" fmla="*/ 9224 h 31750"/>
              <a:gd name="T60" fmla="*/ 16638 w 25400"/>
              <a:gd name="T61" fmla="*/ 11580 h 31750"/>
              <a:gd name="T62" fmla="*/ 15057 w 25400"/>
              <a:gd name="T63" fmla="*/ 12889 h 31750"/>
              <a:gd name="T64" fmla="*/ 9926 w 25400"/>
              <a:gd name="T65" fmla="*/ 13277 h 31750"/>
              <a:gd name="T66" fmla="*/ 21701 w 25400"/>
              <a:gd name="T67" fmla="*/ 13277 h 31750"/>
              <a:gd name="T68" fmla="*/ 23088 w 25400"/>
              <a:gd name="T69" fmla="*/ 8837 h 31750"/>
              <a:gd name="T70" fmla="*/ 22239 w 25400"/>
              <a:gd name="T71" fmla="*/ 5329 h 317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25400"/>
              <a:gd name="T109" fmla="*/ 0 h 31750"/>
              <a:gd name="T110" fmla="*/ 25400 w 25400"/>
              <a:gd name="T111" fmla="*/ 31750 h 31750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423" r="27734" b="27734"/>
          <a:stretch/>
        </p:blipFill>
        <p:spPr>
          <a:xfrm>
            <a:off x="222250" y="5984"/>
            <a:ext cx="3505200" cy="15279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5650" y="1708406"/>
            <a:ext cx="99298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5400" b="1" dirty="0" err="1" smtClean="0">
                <a:solidFill>
                  <a:schemeClr val="tx1">
                    <a:lumMod val="95000"/>
                  </a:schemeClr>
                </a:solidFill>
              </a:rPr>
              <a:t>Members_Groups</a:t>
            </a:r>
            <a:r>
              <a:rPr lang="en-IN" sz="5400" b="1" dirty="0" smtClean="0">
                <a:solidFill>
                  <a:schemeClr val="tx1">
                    <a:lumMod val="95000"/>
                  </a:schemeClr>
                </a:solidFill>
              </a:rPr>
              <a:t> table Overview</a:t>
            </a:r>
            <a:endParaRPr lang="en-IN" sz="1100" dirty="0"/>
          </a:p>
        </p:txBody>
      </p:sp>
      <p:sp>
        <p:nvSpPr>
          <p:cNvPr id="7" name="Rectangle 6"/>
          <p:cNvSpPr/>
          <p:nvPr/>
        </p:nvSpPr>
        <p:spPr>
          <a:xfrm>
            <a:off x="1974850" y="4952238"/>
            <a:ext cx="36416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CREATION</a:t>
            </a:r>
            <a:endParaRPr lang="en-I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76050" y="4921461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INSERTING VALUES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8306" y="10409439"/>
            <a:ext cx="426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TABLE RECORDS</a:t>
            </a:r>
            <a:endParaRPr lang="en-IN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83712" y="2885140"/>
            <a:ext cx="100520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'26-APR-2014'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1111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'26-APR-2014'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'20-MAY-2017'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2222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'26-APR-2014'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'20-MAY-2019'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3333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'16-AUG-2021'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'20-MAY-2016'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4444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51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'29-JUN-2014'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'20-MAY-2016'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5555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'29-JUN-2014'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'20-MAY-2016'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6666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52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'06-JUN-2014'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'20-MAY-2010'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7777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53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1998" y="3047948"/>
            <a:ext cx="72115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 MEMBERS_GROUPS</a:t>
            </a: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DATE_JOINED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000000"/>
                </a:solidFill>
                <a:latin typeface="Consolas" panose="020B0609020204030204" pitchFamily="49" charset="0"/>
              </a:rPr>
              <a:t>DATE_LEFT </a:t>
            </a:r>
            <a:r>
              <a:rPr lang="en-IN" dirty="0">
                <a:solidFill>
                  <a:srgbClr val="0000FF"/>
                </a:solidFill>
                <a:latin typeface="Consolas" panose="020B0609020204030204" pitchFamily="49" charset="0"/>
              </a:rPr>
              <a:t>DATE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MEMBERS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MEMBER_ID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GROUP_ID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FOREIGN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REFERENCES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GROUPS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GROUP_ID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I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35" r="66250" b="37761"/>
          <a:stretch/>
        </p:blipFill>
        <p:spPr>
          <a:xfrm>
            <a:off x="4656137" y="5919382"/>
            <a:ext cx="9753600" cy="43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lt1">
            <a:alpha val="99000"/>
          </a:schemeClr>
        </a:solidFill>
        <a:ln w="76200">
          <a:solidFill>
            <a:srgbClr val="5E6DB3"/>
          </a:solidFill>
        </a:ln>
      </a:spPr>
      <a:bodyPr rtlCol="0" anchor="ctr"/>
      <a:lstStyle>
        <a:defPPr algn="ctr">
          <a:defRPr dirty="0">
            <a:solidFill>
              <a:srgbClr val="FFFFFF"/>
            </a:solidFill>
          </a:defRPr>
        </a:defPPr>
      </a:lstStyle>
      <a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</TotalTime>
  <Words>2295</Words>
  <Application>Microsoft Office PowerPoint</Application>
  <PresentationFormat>Custom</PresentationFormat>
  <Paragraphs>336</Paragraphs>
  <Slides>50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ＭＳ Ｐゴシック</vt:lpstr>
      <vt:lpstr>Calibri</vt:lpstr>
      <vt:lpstr>Consolas</vt:lpstr>
      <vt:lpstr>Playfair Display</vt:lpstr>
      <vt:lpstr>Times New Roman</vt:lpstr>
      <vt:lpstr>Wingdings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RV PPT</dc:title>
  <dc:creator>Srobona Das</dc:creator>
  <cp:lastModifiedBy>acer</cp:lastModifiedBy>
  <cp:revision>225</cp:revision>
  <dcterms:created xsi:type="dcterms:W3CDTF">2019-11-25T06:56:12Z</dcterms:created>
  <dcterms:modified xsi:type="dcterms:W3CDTF">2021-06-11T13:21:46Z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2019-11-25T00:00:00Z</vt:filetime>
  </property>
  <property fmtid="{D5CDD505-2E9C-101B-9397-08002B2CF9AE}" pid="3" name="Creator">
    <vt:lpwstr>Adobe Illustrator CC 23.1 (Macintosh)</vt:lpwstr>
  </property>
  <property fmtid="{D5CDD505-2E9C-101B-9397-08002B2CF9AE}" pid="4" name="LastSaved">
    <vt:filetime>2019-11-25T00:00:00Z</vt:filetime>
  </property>
</Properties>
</file>